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72" y="-516"/>
      </p:cViewPr>
      <p:guideLst>
        <p:guide orient="horz" pos="2160"/>
        <p:guide pos="2880"/>
      </p:guideLst>
    </p:cSldViewPr>
  </p:slideViewPr>
  <p:notesTextViewPr>
    <p:cViewPr>
      <p:scale>
        <a:sx n="1" d="1"/>
        <a:sy n="1" d="1"/>
      </p:scale>
      <p:origin x="0" y="4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9C36BA08-DE53-4D88-BD12-11139A5FF705}" type="datetimeFigureOut">
              <a:rPr lang="en-US" smtClean="0"/>
              <a:t>5/15/2012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C3120EAD-9842-49D7-BCFF-605066DDE289}" type="slidenum">
              <a:rPr lang="en-US" smtClean="0"/>
              <a:t>‹#›</a:t>
            </a:fld>
            <a:endParaRPr lang="en-US"/>
          </a:p>
        </p:txBody>
      </p:sp>
    </p:spTree>
    <p:extLst>
      <p:ext uri="{BB962C8B-B14F-4D97-AF65-F5344CB8AC3E}">
        <p14:creationId xmlns:p14="http://schemas.microsoft.com/office/powerpoint/2010/main" val="3647985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1</a:t>
            </a:fld>
            <a:endParaRPr lang="en-US"/>
          </a:p>
        </p:txBody>
      </p:sp>
    </p:spTree>
    <p:extLst>
      <p:ext uri="{BB962C8B-B14F-4D97-AF65-F5344CB8AC3E}">
        <p14:creationId xmlns:p14="http://schemas.microsoft.com/office/powerpoint/2010/main" val="3333897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2</a:t>
            </a:fld>
            <a:endParaRPr lang="en-US"/>
          </a:p>
        </p:txBody>
      </p:sp>
    </p:spTree>
    <p:extLst>
      <p:ext uri="{BB962C8B-B14F-4D97-AF65-F5344CB8AC3E}">
        <p14:creationId xmlns:p14="http://schemas.microsoft.com/office/powerpoint/2010/main" val="3821079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3</a:t>
            </a:fld>
            <a:endParaRPr lang="en-US"/>
          </a:p>
        </p:txBody>
      </p:sp>
    </p:spTree>
    <p:extLst>
      <p:ext uri="{BB962C8B-B14F-4D97-AF65-F5344CB8AC3E}">
        <p14:creationId xmlns:p14="http://schemas.microsoft.com/office/powerpoint/2010/main" val="2559016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4</a:t>
            </a:fld>
            <a:endParaRPr lang="en-US"/>
          </a:p>
        </p:txBody>
      </p:sp>
    </p:spTree>
    <p:extLst>
      <p:ext uri="{BB962C8B-B14F-4D97-AF65-F5344CB8AC3E}">
        <p14:creationId xmlns:p14="http://schemas.microsoft.com/office/powerpoint/2010/main" val="1571037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5</a:t>
            </a:fld>
            <a:endParaRPr lang="en-US"/>
          </a:p>
        </p:txBody>
      </p:sp>
    </p:spTree>
    <p:extLst>
      <p:ext uri="{BB962C8B-B14F-4D97-AF65-F5344CB8AC3E}">
        <p14:creationId xmlns:p14="http://schemas.microsoft.com/office/powerpoint/2010/main" val="1454983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6</a:t>
            </a:fld>
            <a:endParaRPr lang="en-US"/>
          </a:p>
        </p:txBody>
      </p:sp>
    </p:spTree>
    <p:extLst>
      <p:ext uri="{BB962C8B-B14F-4D97-AF65-F5344CB8AC3E}">
        <p14:creationId xmlns:p14="http://schemas.microsoft.com/office/powerpoint/2010/main" val="3740866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Recognition  Provide </a:t>
            </a:r>
            <a:r>
              <a:rPr lang="en-US" b="1" dirty="0" smtClean="0"/>
              <a:t>multiple and flexible means of presenting what is to be learned (representation)</a:t>
            </a:r>
            <a:r>
              <a:rPr lang="en-US" dirty="0" smtClean="0"/>
              <a:t> so that all students will be able to access the content of the curriculum; e.g., some students may read the textbook, while others use a digital version of the text that includes text-to-speech software Strategic  Provide </a:t>
            </a:r>
            <a:r>
              <a:rPr lang="en-US" b="1" dirty="0" smtClean="0"/>
              <a:t>multiple and flexible means of action and expression</a:t>
            </a:r>
            <a:r>
              <a:rPr lang="en-US" dirty="0" smtClean="0"/>
              <a:t> so that all students will be able to demonstrate what they have learned; e.g., some students write a paper on a topic, while others give an oral presentation Affective    Provide </a:t>
            </a:r>
            <a:r>
              <a:rPr lang="en-US" b="1" dirty="0" smtClean="0"/>
              <a:t>multiple and flexible means of engaging the learner in what is to be learned</a:t>
            </a:r>
            <a:r>
              <a:rPr lang="en-US" dirty="0" smtClean="0"/>
              <a:t> so that all students will be motivated to learn; e.g., some students work on a project individually, while others, who are more stimulated by collaboration, work in teams </a:t>
            </a:r>
            <a:r>
              <a:rPr lang="en-US" b="1" dirty="0" smtClean="0">
                <a:effectLst/>
              </a:rPr>
              <a:t>UDL is about understanding your students and taking into account their varied differences so that they all have opportunities to learn. It asks you to be flexible and to give your students multiple ways to learn and show what they have learned by using UDL’s three main principles:</a:t>
            </a:r>
            <a:endParaRPr lang="en-US" b="1" dirty="0" smtClean="0"/>
          </a:p>
          <a:p>
            <a:r>
              <a:rPr lang="en-US" dirty="0" smtClean="0"/>
              <a:t>Representation</a:t>
            </a:r>
          </a:p>
          <a:p>
            <a:r>
              <a:rPr lang="en-US" dirty="0" smtClean="0"/>
              <a:t>Action and Expression</a:t>
            </a:r>
          </a:p>
          <a:p>
            <a:r>
              <a:rPr lang="en-US" dirty="0" smtClean="0"/>
              <a:t>Engagement</a:t>
            </a:r>
          </a:p>
          <a:p>
            <a:r>
              <a:rPr lang="en-US" dirty="0" smtClean="0"/>
              <a:t>Salient 5:  Common Formative Assessments; collaborative groups; verbal discourse; questioning; technical expression and delivery</a:t>
            </a:r>
            <a:endParaRPr lang="en-US" dirty="0"/>
          </a:p>
        </p:txBody>
      </p:sp>
      <p:sp>
        <p:nvSpPr>
          <p:cNvPr id="4" name="Slide Number Placeholder 3"/>
          <p:cNvSpPr>
            <a:spLocks noGrp="1"/>
          </p:cNvSpPr>
          <p:nvPr>
            <p:ph type="sldNum" sz="quarter" idx="10"/>
          </p:nvPr>
        </p:nvSpPr>
        <p:spPr/>
        <p:txBody>
          <a:bodyPr/>
          <a:lstStyle/>
          <a:p>
            <a:fld id="{C3120EAD-9842-49D7-BCFF-605066DDE289}" type="slidenum">
              <a:rPr lang="en-US" smtClean="0"/>
              <a:t>7</a:t>
            </a:fld>
            <a:endParaRPr lang="en-US"/>
          </a:p>
        </p:txBody>
      </p:sp>
    </p:spTree>
    <p:extLst>
      <p:ext uri="{BB962C8B-B14F-4D97-AF65-F5344CB8AC3E}">
        <p14:creationId xmlns:p14="http://schemas.microsoft.com/office/powerpoint/2010/main" val="1545585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Muriel spark-</a:t>
            </a:r>
            <a:r>
              <a:rPr lang="en-US" dirty="0" err="1" smtClean="0"/>
              <a:t>scottish</a:t>
            </a:r>
            <a:r>
              <a:rPr lang="en-US" dirty="0" smtClean="0"/>
              <a:t> novelist-50’s</a:t>
            </a:r>
          </a:p>
          <a:p>
            <a:r>
              <a:rPr lang="en-US" dirty="0" err="1" smtClean="0"/>
              <a:t>f.w</a:t>
            </a:r>
            <a:r>
              <a:rPr lang="en-US" dirty="0" smtClean="0"/>
              <a:t>. </a:t>
            </a:r>
            <a:r>
              <a:rPr lang="en-US" dirty="0" err="1" smtClean="0"/>
              <a:t>robertson-angelican</a:t>
            </a:r>
            <a:r>
              <a:rPr lang="en-US" dirty="0" smtClean="0"/>
              <a:t> divine (writer/theologian/English</a:t>
            </a:r>
            <a:r>
              <a:rPr lang="en-US" smtClean="0"/>
              <a:t>)-preacher</a:t>
            </a:r>
            <a:endParaRPr lang="en-US"/>
          </a:p>
        </p:txBody>
      </p:sp>
      <p:sp>
        <p:nvSpPr>
          <p:cNvPr id="4" name="Slide Number Placeholder 3"/>
          <p:cNvSpPr>
            <a:spLocks noGrp="1"/>
          </p:cNvSpPr>
          <p:nvPr>
            <p:ph type="sldNum" sz="quarter" idx="10"/>
          </p:nvPr>
        </p:nvSpPr>
        <p:spPr/>
        <p:txBody>
          <a:bodyPr/>
          <a:lstStyle/>
          <a:p>
            <a:fld id="{C3120EAD-9842-49D7-BCFF-605066DDE289}" type="slidenum">
              <a:rPr lang="en-US" smtClean="0"/>
              <a:t>8</a:t>
            </a:fld>
            <a:endParaRPr lang="en-US"/>
          </a:p>
        </p:txBody>
      </p:sp>
    </p:spTree>
    <p:extLst>
      <p:ext uri="{BB962C8B-B14F-4D97-AF65-F5344CB8AC3E}">
        <p14:creationId xmlns:p14="http://schemas.microsoft.com/office/powerpoint/2010/main" val="839967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B9FCC1-E40C-4A9F-9DCD-A1FEBA4BCAF9}" type="datetimeFigureOut">
              <a:rPr lang="en-US" smtClean="0"/>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2395026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B9FCC1-E40C-4A9F-9DCD-A1FEBA4BCAF9}" type="datetimeFigureOut">
              <a:rPr lang="en-US" smtClean="0"/>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2345410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B9FCC1-E40C-4A9F-9DCD-A1FEBA4BCAF9}" type="datetimeFigureOut">
              <a:rPr lang="en-US" smtClean="0"/>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3761035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B9FCC1-E40C-4A9F-9DCD-A1FEBA4BCAF9}" type="datetimeFigureOut">
              <a:rPr lang="en-US" smtClean="0"/>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2995996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B9FCC1-E40C-4A9F-9DCD-A1FEBA4BCAF9}" type="datetimeFigureOut">
              <a:rPr lang="en-US" smtClean="0"/>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2620780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B9FCC1-E40C-4A9F-9DCD-A1FEBA4BCAF9}" type="datetimeFigureOut">
              <a:rPr lang="en-US" smtClean="0"/>
              <a:t>5/15/2012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370964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B9FCC1-E40C-4A9F-9DCD-A1FEBA4BCAF9}" type="datetimeFigureOut">
              <a:rPr lang="en-US" smtClean="0"/>
              <a:t>5/15/2012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3219673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B9FCC1-E40C-4A9F-9DCD-A1FEBA4BCAF9}" type="datetimeFigureOut">
              <a:rPr lang="en-US" smtClean="0"/>
              <a:t>5/15/2012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3795076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B9FCC1-E40C-4A9F-9DCD-A1FEBA4BCAF9}" type="datetimeFigureOut">
              <a:rPr lang="en-US" smtClean="0"/>
              <a:t>5/15/2012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2120598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B9FCC1-E40C-4A9F-9DCD-A1FEBA4BCAF9}" type="datetimeFigureOut">
              <a:rPr lang="en-US" smtClean="0"/>
              <a:t>5/15/2012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2870380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B9FCC1-E40C-4A9F-9DCD-A1FEBA4BCAF9}" type="datetimeFigureOut">
              <a:rPr lang="en-US" smtClean="0"/>
              <a:t>5/15/2012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59989B-7D90-4525-B5BC-63688574DAAE}" type="slidenum">
              <a:rPr lang="en-US" smtClean="0"/>
              <a:t>‹#›</a:t>
            </a:fld>
            <a:endParaRPr lang="en-US"/>
          </a:p>
        </p:txBody>
      </p:sp>
    </p:spTree>
    <p:extLst>
      <p:ext uri="{BB962C8B-B14F-4D97-AF65-F5344CB8AC3E}">
        <p14:creationId xmlns:p14="http://schemas.microsoft.com/office/powerpoint/2010/main" val="4101785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B9FCC1-E40C-4A9F-9DCD-A1FEBA4BCAF9}" type="datetimeFigureOut">
              <a:rPr lang="en-US" smtClean="0"/>
              <a:t>5/15/2012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59989B-7D90-4525-B5BC-63688574DAAE}" type="slidenum">
              <a:rPr lang="en-US" smtClean="0"/>
              <a:t>‹#›</a:t>
            </a:fld>
            <a:endParaRPr lang="en-US"/>
          </a:p>
        </p:txBody>
      </p:sp>
    </p:spTree>
    <p:extLst>
      <p:ext uri="{BB962C8B-B14F-4D97-AF65-F5344CB8AC3E}">
        <p14:creationId xmlns:p14="http://schemas.microsoft.com/office/powerpoint/2010/main" val="2669704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Cindy.Journell\Local Settings\Temporary Internet Files\Content.IE5\RF5C1Y7T\MP90043132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28600"/>
            <a:ext cx="2151162"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normAutofit/>
          </a:bodyPr>
          <a:lstStyle/>
          <a:p>
            <a:r>
              <a:rPr lang="en-US" sz="5400" b="1" dirty="0" smtClean="0"/>
              <a:t>Celebration &amp; Evaluation</a:t>
            </a:r>
            <a:endParaRPr lang="en-US" sz="5400" b="1" dirty="0"/>
          </a:p>
        </p:txBody>
      </p:sp>
      <p:sp>
        <p:nvSpPr>
          <p:cNvPr id="3" name="Subtitle 2"/>
          <p:cNvSpPr>
            <a:spLocks noGrp="1"/>
          </p:cNvSpPr>
          <p:nvPr>
            <p:ph type="subTitle" idx="1"/>
          </p:nvPr>
        </p:nvSpPr>
        <p:spPr/>
        <p:txBody>
          <a:bodyPr/>
          <a:lstStyle/>
          <a:p>
            <a:r>
              <a:rPr lang="en-US" dirty="0" smtClean="0"/>
              <a:t>Co-Teaching</a:t>
            </a:r>
          </a:p>
          <a:p>
            <a:r>
              <a:rPr lang="en-US" dirty="0" smtClean="0"/>
              <a:t>Spring 2012</a:t>
            </a:r>
            <a:endParaRPr lang="en-US" dirty="0"/>
          </a:p>
        </p:txBody>
      </p:sp>
      <p:pic>
        <p:nvPicPr>
          <p:cNvPr id="1027" name="Picture 3" descr="C:\Documents and Settings\Cindy.Journell\Local Settings\Temporary Internet Files\Content.IE5\QWCDXO52\MP90041008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4724400"/>
            <a:ext cx="2743200" cy="1828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815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p:txBody>
          <a:bodyPr/>
          <a:lstStyle/>
          <a:p>
            <a:r>
              <a:rPr lang="en-US" dirty="0" smtClean="0"/>
              <a:t>Achievement Gallery Walk</a:t>
            </a:r>
          </a:p>
          <a:p>
            <a:r>
              <a:rPr lang="en-US" dirty="0" smtClean="0"/>
              <a:t>Snowball Activity</a:t>
            </a:r>
          </a:p>
          <a:p>
            <a:r>
              <a:rPr lang="en-US" dirty="0" smtClean="0"/>
              <a:t>Course paperwork</a:t>
            </a:r>
          </a:p>
          <a:p>
            <a:r>
              <a:rPr lang="en-US" dirty="0" smtClean="0"/>
              <a:t>Stop, Start, Continue</a:t>
            </a:r>
            <a:endParaRPr lang="en-US" dirty="0"/>
          </a:p>
        </p:txBody>
      </p:sp>
    </p:spTree>
    <p:extLst>
      <p:ext uri="{BB962C8B-B14F-4D97-AF65-F5344CB8AC3E}">
        <p14:creationId xmlns:p14="http://schemas.microsoft.com/office/powerpoint/2010/main" val="2450233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Achievement Gallery Walk</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Think about the new learning, the lessons you have written, implemented and reflected on</a:t>
            </a:r>
          </a:p>
          <a:p>
            <a:r>
              <a:rPr lang="en-US" dirty="0" smtClean="0"/>
              <a:t>Use your imagination to depict your experiences this semester in a creative way.  Could be an anecdote, a graphic organizer or some other visual representation.</a:t>
            </a:r>
          </a:p>
          <a:p>
            <a:r>
              <a:rPr lang="en-US" dirty="0" smtClean="0"/>
              <a:t>Be prepared to spend a few minutes sharing your experiences with the group</a:t>
            </a:r>
          </a:p>
          <a:p>
            <a:r>
              <a:rPr lang="en-US" dirty="0" smtClean="0"/>
              <a:t>Think about:  What was successful?  What could have made it more successful?  What changes, if any will you make as you implement these in a new co-teaching situation?</a:t>
            </a:r>
            <a:endParaRPr lang="en-US" dirty="0"/>
          </a:p>
        </p:txBody>
      </p:sp>
    </p:spTree>
    <p:extLst>
      <p:ext uri="{BB962C8B-B14F-4D97-AF65-F5344CB8AC3E}">
        <p14:creationId xmlns:p14="http://schemas.microsoft.com/office/powerpoint/2010/main" val="3555045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Snowball Activity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 the blank sheet of paper given to you, place your name at the top</a:t>
            </a:r>
          </a:p>
          <a:p>
            <a:r>
              <a:rPr lang="en-US" dirty="0" smtClean="0"/>
              <a:t>This is NOT a test.  It is an opportunity for you to reflect and share key insights.</a:t>
            </a:r>
          </a:p>
          <a:p>
            <a:r>
              <a:rPr lang="en-US" dirty="0" smtClean="0"/>
              <a:t>Silently, consider and write down three key insights, issues, ideas or peer connections you experience during the course. (these ideas will be shared, so please write legibly)</a:t>
            </a:r>
          </a:p>
          <a:p>
            <a:r>
              <a:rPr lang="en-US" dirty="0" smtClean="0"/>
              <a:t>When you are finished writing, stand up and wait for the rest of the room to finish</a:t>
            </a:r>
            <a:endParaRPr lang="en-US" dirty="0"/>
          </a:p>
        </p:txBody>
      </p:sp>
    </p:spTree>
    <p:extLst>
      <p:ext uri="{BB962C8B-B14F-4D97-AF65-F5344CB8AC3E}">
        <p14:creationId xmlns:p14="http://schemas.microsoft.com/office/powerpoint/2010/main" val="2103453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Paperwork</a:t>
            </a:r>
            <a:endParaRPr lang="en-US" dirty="0"/>
          </a:p>
        </p:txBody>
      </p:sp>
      <p:pic>
        <p:nvPicPr>
          <p:cNvPr id="2050" name="Picture 2" descr="C:\Documents and Settings\Cindy.Journell\Local Settings\Temporary Internet Files\Content.IE5\SA1P0PPM\MP900432728[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71600" y="1729581"/>
            <a:ext cx="64008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512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Stop, Continue</a:t>
            </a:r>
            <a:endParaRPr lang="en-US" dirty="0"/>
          </a:p>
        </p:txBody>
      </p:sp>
      <p:sp>
        <p:nvSpPr>
          <p:cNvPr id="3" name="Content Placeholder 2"/>
          <p:cNvSpPr>
            <a:spLocks noGrp="1"/>
          </p:cNvSpPr>
          <p:nvPr>
            <p:ph idx="1"/>
          </p:nvPr>
        </p:nvSpPr>
        <p:spPr/>
        <p:txBody>
          <a:bodyPr/>
          <a:lstStyle/>
          <a:p>
            <a:r>
              <a:rPr lang="en-US" dirty="0" smtClean="0"/>
              <a:t>Using the organizer provided answer the following:</a:t>
            </a:r>
          </a:p>
          <a:p>
            <a:pPr lvl="1"/>
            <a:r>
              <a:rPr lang="en-US" dirty="0" smtClean="0"/>
              <a:t>As a result of the learning and work this semester, what will you stop, start and continue doing with regard to co-teaching?</a:t>
            </a:r>
            <a:endParaRPr lang="en-US" dirty="0"/>
          </a:p>
        </p:txBody>
      </p:sp>
    </p:spTree>
    <p:extLst>
      <p:ext uri="{BB962C8B-B14F-4D97-AF65-F5344CB8AC3E}">
        <p14:creationId xmlns:p14="http://schemas.microsoft.com/office/powerpoint/2010/main" val="3330148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did we do all of those evaluations?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67000" y="2434431"/>
            <a:ext cx="3810000" cy="2857500"/>
          </a:xfrm>
        </p:spPr>
      </p:pic>
    </p:spTree>
    <p:extLst>
      <p:ext uri="{BB962C8B-B14F-4D97-AF65-F5344CB8AC3E}">
        <p14:creationId xmlns:p14="http://schemas.microsoft.com/office/powerpoint/2010/main" val="25019291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Have a restful summer!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Those who educate children well are more to be honored than parents, for these only gave life, those the art of living well.  ~Aristotle</a:t>
            </a:r>
          </a:p>
          <a:p>
            <a:r>
              <a:rPr lang="en-US" dirty="0" smtClean="0"/>
              <a:t>It is the supreme art of the teacher to awaken joy in creative expression and knowledge. ~Albert Einstein</a:t>
            </a:r>
          </a:p>
          <a:p>
            <a:r>
              <a:rPr lang="en-US" dirty="0" smtClean="0"/>
              <a:t>To me, education is a leading out of what is already there in the pupil’s soul. ~ Muriel Spark</a:t>
            </a:r>
          </a:p>
          <a:p>
            <a:r>
              <a:rPr lang="en-US" dirty="0" smtClean="0"/>
              <a:t>The true aim of every one who aspires to be a teacher should be, not to impart his own opinions, but to kindle minds.  ~F.W. Robertson</a:t>
            </a:r>
            <a:endParaRPr lang="en-US" dirty="0"/>
          </a:p>
        </p:txBody>
      </p:sp>
      <p:pic>
        <p:nvPicPr>
          <p:cNvPr id="3075" name="Picture 3" descr="C:\Documents and Settings\Cindy.Journell\Local Settings\Temporary Internet Files\Content.IE5\6S1QT0D7\MC9004344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228600"/>
            <a:ext cx="1866900" cy="1155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9241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377</Words>
  <Application>Microsoft Office PowerPoint</Application>
  <PresentationFormat>On-screen Show (4:3)</PresentationFormat>
  <Paragraphs>43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Celebration &amp; Evaluation</vt:lpstr>
      <vt:lpstr>Today’s Objectives:</vt:lpstr>
      <vt:lpstr>Achievement Gallery Walk</vt:lpstr>
      <vt:lpstr>Snowball Activity</vt:lpstr>
      <vt:lpstr>Course Paperwork</vt:lpstr>
      <vt:lpstr>Start, Stop, Continue</vt:lpstr>
      <vt:lpstr>Why did we do all of those evaluations?</vt:lpstr>
      <vt:lpstr>Have a restful summer!</vt:lpstr>
    </vt:vector>
  </TitlesOfParts>
  <Company>FCPS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Celebration &amp; Evaluation</dc:title>
  <dc:creator>Journell-Hoch,Cindy D</dc:creator>
  <cp:lastModifiedBy>Journell-Hoch,Cindy D</cp:lastModifiedBy>
  <cp:revision>6</cp:revision>
  <cp:lastPrinted>2012-05-15T17:54:27Z</cp:lastPrinted>
  <dcterms:created xsi:type="dcterms:W3CDTF">2012-05-15T16:24:33Z</dcterms:created>
  <dcterms:modified xsi:type="dcterms:W3CDTF">2012-05-15T17:54:53Z</dcterms:modified>
</cp:coreProperties>
</file>